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6576000" cy="36576000"/>
  <p:notesSz cx="7772400" cy="10058400"/>
  <p:defaultTextStyle>
    <a:defPPr>
      <a:defRPr lang="en-GB"/>
    </a:defPPr>
    <a:lvl1pPr algn="l" defTabSz="449263" rtl="0" fontAlgn="base" hangingPunct="0">
      <a:lnSpc>
        <a:spcPct val="93000"/>
      </a:lnSpc>
      <a:spcBef>
        <a:spcPct val="0"/>
      </a:spcBef>
      <a:spcAft>
        <a:spcPts val="288"/>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1pPr>
    <a:lvl2pPr marL="742950" indent="-285750" algn="l" defTabSz="449263" rtl="0" fontAlgn="base" hangingPunct="0">
      <a:lnSpc>
        <a:spcPct val="93000"/>
      </a:lnSpc>
      <a:spcBef>
        <a:spcPct val="0"/>
      </a:spcBef>
      <a:spcAft>
        <a:spcPts val="288"/>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2pPr>
    <a:lvl3pPr marL="1143000" indent="-228600" algn="l" defTabSz="449263" rtl="0" fontAlgn="base" hangingPunct="0">
      <a:lnSpc>
        <a:spcPct val="93000"/>
      </a:lnSpc>
      <a:spcBef>
        <a:spcPct val="0"/>
      </a:spcBef>
      <a:spcAft>
        <a:spcPts val="288"/>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3pPr>
    <a:lvl4pPr marL="1600200" indent="-228600" algn="l" defTabSz="449263" rtl="0" fontAlgn="base" hangingPunct="0">
      <a:lnSpc>
        <a:spcPct val="93000"/>
      </a:lnSpc>
      <a:spcBef>
        <a:spcPct val="0"/>
      </a:spcBef>
      <a:spcAft>
        <a:spcPts val="288"/>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348" y="154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sxu\dropbox\Dropbox\ResearchDocu\DataAn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69174047658063"/>
          <c:y val="3.997413145375292E-2"/>
          <c:w val="0.78488766404199473"/>
          <c:h val="0.86811065012000965"/>
        </c:manualLayout>
      </c:layout>
      <c:barChart>
        <c:barDir val="col"/>
        <c:grouping val="clustered"/>
        <c:varyColors val="0"/>
        <c:ser>
          <c:idx val="0"/>
          <c:order val="0"/>
          <c:invertIfNegative val="0"/>
          <c:cat>
            <c:strRef>
              <c:f>Sheet1!$G$1:$G$33</c:f>
              <c:strCache>
                <c:ptCount val="33"/>
                <c:pt idx="0">
                  <c:v>count_multithreaded</c:v>
                </c:pt>
                <c:pt idx="1">
                  <c:v>write_large</c:v>
                </c:pt>
                <c:pt idx="2">
                  <c:v>gc_string</c:v>
                </c:pt>
                <c:pt idx="3">
                  <c:v>app_fib</c:v>
                </c:pt>
                <c:pt idx="4">
                  <c:v>app_factorial</c:v>
                </c:pt>
                <c:pt idx="5">
                  <c:v>socket_transfer_1mb</c:v>
                </c:pt>
                <c:pt idx="6">
                  <c:v>observ</c:v>
                </c:pt>
                <c:pt idx="7">
                  <c:v>fractal</c:v>
                </c:pt>
                <c:pt idx="8">
                  <c:v>app_mandelbrot</c:v>
                </c:pt>
                <c:pt idx="9">
                  <c:v>app_tarai</c:v>
                </c:pt>
                <c:pt idx="10">
                  <c:v>pi</c:v>
                </c:pt>
                <c:pt idx="11">
                  <c:v>simple_connect</c:v>
                </c:pt>
                <c:pt idx="12">
                  <c:v>so_lists_small</c:v>
                </c:pt>
                <c:pt idx="13">
                  <c:v>nsieve_bits</c:v>
                </c:pt>
                <c:pt idx="14">
                  <c:v>so_sieve</c:v>
                </c:pt>
                <c:pt idx="15">
                  <c:v>eval</c:v>
                </c:pt>
                <c:pt idx="16">
                  <c:v>string_concat</c:v>
                </c:pt>
                <c:pt idx="17">
                  <c:v>simple_server</c:v>
                </c:pt>
                <c:pt idx="18">
                  <c:v>so_lists</c:v>
                </c:pt>
                <c:pt idx="19">
                  <c:v>partial_sums</c:v>
                </c:pt>
                <c:pt idx="20">
                  <c:v>so_array</c:v>
                </c:pt>
                <c:pt idx="21">
                  <c:v>so_matrix</c:v>
                </c:pt>
                <c:pt idx="22">
                  <c:v>monte_carlo_pi</c:v>
                </c:pt>
                <c:pt idx="23">
                  <c:v>spectral_norm</c:v>
                </c:pt>
                <c:pt idx="24">
                  <c:v>gc_mb</c:v>
                </c:pt>
                <c:pt idx="25">
                  <c:v>mbari_bogus1</c:v>
                </c:pt>
                <c:pt idx="26">
                  <c:v>printff</c:v>
                </c:pt>
                <c:pt idx="27">
                  <c:v>fasta</c:v>
                </c:pt>
                <c:pt idx="28">
                  <c:v>socket_transfer_1mb_noblock</c:v>
                </c:pt>
                <c:pt idx="29">
                  <c:v>gc_array</c:v>
                </c:pt>
                <c:pt idx="30">
                  <c:v>primes</c:v>
                </c:pt>
                <c:pt idx="31">
                  <c:v>list</c:v>
                </c:pt>
                <c:pt idx="32">
                  <c:v>count_shared_thread</c:v>
                </c:pt>
              </c:strCache>
            </c:strRef>
          </c:cat>
          <c:val>
            <c:numRef>
              <c:f>Sheet1!$J$1:$J$33</c:f>
              <c:numCache>
                <c:formatCode>0.00%</c:formatCode>
                <c:ptCount val="33"/>
                <c:pt idx="0">
                  <c:v>0.27777777777777779</c:v>
                </c:pt>
                <c:pt idx="1">
                  <c:v>0.29105058365758757</c:v>
                </c:pt>
                <c:pt idx="2">
                  <c:v>0.31739390316796173</c:v>
                </c:pt>
                <c:pt idx="3">
                  <c:v>0.30521091811414391</c:v>
                </c:pt>
                <c:pt idx="4">
                  <c:v>0.29078014184397161</c:v>
                </c:pt>
                <c:pt idx="5">
                  <c:v>0.28799999999999998</c:v>
                </c:pt>
                <c:pt idx="6">
                  <c:v>0.28038952316991267</c:v>
                </c:pt>
                <c:pt idx="7">
                  <c:v>0.32035794183445188</c:v>
                </c:pt>
                <c:pt idx="8">
                  <c:v>0.29018136335209505</c:v>
                </c:pt>
                <c:pt idx="9">
                  <c:v>0.33187772925764192</c:v>
                </c:pt>
                <c:pt idx="10">
                  <c:v>0.29219143576826195</c:v>
                </c:pt>
                <c:pt idx="11">
                  <c:v>0.29448329448329447</c:v>
                </c:pt>
                <c:pt idx="12">
                  <c:v>0.27869626830420408</c:v>
                </c:pt>
                <c:pt idx="13">
                  <c:v>0.28765309500165509</c:v>
                </c:pt>
                <c:pt idx="14">
                  <c:v>0.29558404558404561</c:v>
                </c:pt>
                <c:pt idx="15">
                  <c:v>0.24394463667820068</c:v>
                </c:pt>
                <c:pt idx="16">
                  <c:v>0.28779069767441862</c:v>
                </c:pt>
                <c:pt idx="17">
                  <c:v>0.29134466769706335</c:v>
                </c:pt>
                <c:pt idx="18">
                  <c:v>0.27869626830420408</c:v>
                </c:pt>
                <c:pt idx="19">
                  <c:v>0.32930432446951385</c:v>
                </c:pt>
                <c:pt idx="20">
                  <c:v>0.28587507034327519</c:v>
                </c:pt>
                <c:pt idx="21">
                  <c:v>0.27508090614886732</c:v>
                </c:pt>
                <c:pt idx="22">
                  <c:v>0.27750000000000002</c:v>
                </c:pt>
                <c:pt idx="23">
                  <c:v>0.32817212949929619</c:v>
                </c:pt>
                <c:pt idx="24">
                  <c:v>0.30165289256198347</c:v>
                </c:pt>
                <c:pt idx="25">
                  <c:v>0.24230171073094867</c:v>
                </c:pt>
                <c:pt idx="26">
                  <c:v>0.28549422336328628</c:v>
                </c:pt>
                <c:pt idx="27">
                  <c:v>0.27951699463327373</c:v>
                </c:pt>
                <c:pt idx="28">
                  <c:v>0.28590878148400273</c:v>
                </c:pt>
                <c:pt idx="29">
                  <c:v>0.29185969556585045</c:v>
                </c:pt>
                <c:pt idx="30">
                  <c:v>0.33674617461746176</c:v>
                </c:pt>
                <c:pt idx="31">
                  <c:v>0.27369439071566731</c:v>
                </c:pt>
                <c:pt idx="32">
                  <c:v>0.27777777777777779</c:v>
                </c:pt>
              </c:numCache>
            </c:numRef>
          </c:val>
        </c:ser>
        <c:dLbls>
          <c:showLegendKey val="0"/>
          <c:showVal val="0"/>
          <c:showCatName val="0"/>
          <c:showSerName val="0"/>
          <c:showPercent val="0"/>
          <c:showBubbleSize val="0"/>
        </c:dLbls>
        <c:gapWidth val="150"/>
        <c:axId val="85201664"/>
        <c:axId val="85203200"/>
      </c:barChart>
      <c:catAx>
        <c:axId val="85201664"/>
        <c:scaling>
          <c:orientation val="minMax"/>
        </c:scaling>
        <c:delete val="0"/>
        <c:axPos val="b"/>
        <c:majorTickMark val="out"/>
        <c:minorTickMark val="none"/>
        <c:tickLblPos val="nextTo"/>
        <c:crossAx val="85203200"/>
        <c:crosses val="autoZero"/>
        <c:auto val="1"/>
        <c:lblAlgn val="ctr"/>
        <c:lblOffset val="100"/>
        <c:noMultiLvlLbl val="0"/>
      </c:catAx>
      <c:valAx>
        <c:axId val="85203200"/>
        <c:scaling>
          <c:orientation val="minMax"/>
        </c:scaling>
        <c:delete val="0"/>
        <c:axPos val="l"/>
        <c:majorGridlines/>
        <c:numFmt formatCode="0.00%" sourceLinked="1"/>
        <c:majorTickMark val="out"/>
        <c:minorTickMark val="none"/>
        <c:tickLblPos val="nextTo"/>
        <c:crossAx val="85201664"/>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Rot="1" noChangeAspect="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smtClean="0"/>
          </a:p>
        </p:txBody>
      </p:sp>
      <p:sp>
        <p:nvSpPr>
          <p:cNvPr id="2051"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spcAft>
                <a:spcPct val="0"/>
              </a:spcAft>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CA" altLang="en-US"/>
          </a:p>
        </p:txBody>
      </p:sp>
      <p:sp>
        <p:nvSpPr>
          <p:cNvPr id="2052"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spcAft>
                <a:spcPct val="0"/>
              </a:spcAft>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CA" altLang="en-US"/>
          </a:p>
        </p:txBody>
      </p:sp>
      <p:sp>
        <p:nvSpPr>
          <p:cNvPr id="2053"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spcAft>
                <a:spcPct val="0"/>
              </a:spcAft>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CA" altLang="en-US"/>
          </a:p>
        </p:txBody>
      </p:sp>
      <p:sp>
        <p:nvSpPr>
          <p:cNvPr id="2054"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spcAft>
                <a:spcPct val="0"/>
              </a:spcAft>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fld id="{67D146C4-EE75-48EA-8330-B198572DB232}" type="slidenum">
              <a:rPr lang="en-CA" altLang="en-US"/>
              <a:pPr>
                <a:defRPr/>
              </a:pPr>
              <a:t>‹#›</a:t>
            </a:fld>
            <a:endParaRPr lang="en-CA" altLang="en-US"/>
          </a:p>
        </p:txBody>
      </p:sp>
    </p:spTree>
    <p:extLst>
      <p:ext uri="{BB962C8B-B14F-4D97-AF65-F5344CB8AC3E}">
        <p14:creationId xmlns:p14="http://schemas.microsoft.com/office/powerpoint/2010/main" val="419192061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Lst>
              <a:defRPr>
                <a:solidFill>
                  <a:schemeClr val="tx1"/>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9pPr>
          </a:lstStyle>
          <a:p>
            <a:pPr eaLnBrk="1"/>
            <a:fld id="{02A1C912-15DC-4A88-998D-D159967FF6C3}" type="slidenum">
              <a:rPr lang="en-CA" altLang="en-US">
                <a:solidFill>
                  <a:srgbClr val="000000"/>
                </a:solidFill>
                <a:latin typeface="Times New Roman" pitchFamily="18" charset="0"/>
                <a:ea typeface="Arial Unicode MS" pitchFamily="34" charset="-128"/>
              </a:rPr>
              <a:pPr eaLnBrk="1"/>
              <a:t>1</a:t>
            </a:fld>
            <a:endParaRPr lang="en-CA" altLang="en-US">
              <a:solidFill>
                <a:srgbClr val="000000"/>
              </a:solidFill>
              <a:latin typeface="Times New Roman" pitchFamily="18" charset="0"/>
              <a:ea typeface="Arial Unicode MS" pitchFamily="34" charset="-128"/>
            </a:endParaRPr>
          </a:p>
        </p:txBody>
      </p:sp>
      <p:sp>
        <p:nvSpPr>
          <p:cNvPr id="4099" name="Rectangle 1"/>
          <p:cNvSpPr txBox="1">
            <a:spLocks noGrp="1" noRot="1" noChangeAspect="1" noChangeArrowheads="1" noTextEdit="1"/>
          </p:cNvSpPr>
          <p:nvPr>
            <p:ph type="sldImg"/>
          </p:nvPr>
        </p:nvSpPr>
        <p:spPr>
          <a:xfrm>
            <a:off x="2000250" y="763588"/>
            <a:ext cx="37719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11361738"/>
            <a:ext cx="31089600" cy="7840662"/>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20726400"/>
            <a:ext cx="2560320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CA" altLang="en-US"/>
          </a:p>
        </p:txBody>
      </p:sp>
      <p:sp>
        <p:nvSpPr>
          <p:cNvPr id="5" name="Rectangle 4"/>
          <p:cNvSpPr>
            <a:spLocks noGrp="1" noChangeArrowheads="1"/>
          </p:cNvSpPr>
          <p:nvPr>
            <p:ph type="ftr" idx="11"/>
          </p:nvPr>
        </p:nvSpPr>
        <p:spPr>
          <a:ln/>
        </p:spPr>
        <p:txBody>
          <a:bodyPr/>
          <a:lstStyle>
            <a:lvl1pPr>
              <a:defRPr/>
            </a:lvl1pPr>
          </a:lstStyle>
          <a:p>
            <a:pPr>
              <a:defRPr/>
            </a:pPr>
            <a:endParaRPr lang="en-CA" altLang="en-US"/>
          </a:p>
        </p:txBody>
      </p:sp>
      <p:sp>
        <p:nvSpPr>
          <p:cNvPr id="6" name="Rectangle 5"/>
          <p:cNvSpPr>
            <a:spLocks noGrp="1" noChangeArrowheads="1"/>
          </p:cNvSpPr>
          <p:nvPr>
            <p:ph type="sldNum" idx="12"/>
          </p:nvPr>
        </p:nvSpPr>
        <p:spPr>
          <a:ln/>
        </p:spPr>
        <p:txBody>
          <a:bodyPr/>
          <a:lstStyle>
            <a:lvl1pPr>
              <a:defRPr/>
            </a:lvl1pPr>
          </a:lstStyle>
          <a:p>
            <a:pPr>
              <a:defRPr/>
            </a:pPr>
            <a:fld id="{2A3FB49C-6090-4BD8-BE45-A381C76A9FF1}" type="slidenum">
              <a:rPr lang="en-CA" altLang="en-US"/>
              <a:pPr>
                <a:defRPr/>
              </a:pPr>
              <a:t>‹#›</a:t>
            </a:fld>
            <a:endParaRPr lang="en-CA" altLang="en-US"/>
          </a:p>
        </p:txBody>
      </p:sp>
    </p:spTree>
    <p:extLst>
      <p:ext uri="{BB962C8B-B14F-4D97-AF65-F5344CB8AC3E}">
        <p14:creationId xmlns:p14="http://schemas.microsoft.com/office/powerpoint/2010/main" val="113419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CA" altLang="en-US"/>
          </a:p>
        </p:txBody>
      </p:sp>
      <p:sp>
        <p:nvSpPr>
          <p:cNvPr id="5" name="Rectangle 4"/>
          <p:cNvSpPr>
            <a:spLocks noGrp="1" noChangeArrowheads="1"/>
          </p:cNvSpPr>
          <p:nvPr>
            <p:ph type="ftr" idx="11"/>
          </p:nvPr>
        </p:nvSpPr>
        <p:spPr>
          <a:ln/>
        </p:spPr>
        <p:txBody>
          <a:bodyPr/>
          <a:lstStyle>
            <a:lvl1pPr>
              <a:defRPr/>
            </a:lvl1pPr>
          </a:lstStyle>
          <a:p>
            <a:pPr>
              <a:defRPr/>
            </a:pPr>
            <a:endParaRPr lang="en-CA" altLang="en-US"/>
          </a:p>
        </p:txBody>
      </p:sp>
      <p:sp>
        <p:nvSpPr>
          <p:cNvPr id="6" name="Rectangle 5"/>
          <p:cNvSpPr>
            <a:spLocks noGrp="1" noChangeArrowheads="1"/>
          </p:cNvSpPr>
          <p:nvPr>
            <p:ph type="sldNum" idx="12"/>
          </p:nvPr>
        </p:nvSpPr>
        <p:spPr>
          <a:ln/>
        </p:spPr>
        <p:txBody>
          <a:bodyPr/>
          <a:lstStyle>
            <a:lvl1pPr>
              <a:defRPr/>
            </a:lvl1pPr>
          </a:lstStyle>
          <a:p>
            <a:pPr>
              <a:defRPr/>
            </a:pPr>
            <a:fld id="{CFF12595-0C6C-435B-8E33-483085424954}" type="slidenum">
              <a:rPr lang="en-CA" altLang="en-US"/>
              <a:pPr>
                <a:defRPr/>
              </a:pPr>
              <a:t>‹#›</a:t>
            </a:fld>
            <a:endParaRPr lang="en-CA" altLang="en-US"/>
          </a:p>
        </p:txBody>
      </p:sp>
    </p:spTree>
    <p:extLst>
      <p:ext uri="{BB962C8B-B14F-4D97-AF65-F5344CB8AC3E}">
        <p14:creationId xmlns:p14="http://schemas.microsoft.com/office/powerpoint/2010/main" val="317305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6013" y="1457325"/>
            <a:ext cx="8228012" cy="283130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457325"/>
            <a:ext cx="24534813" cy="283130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CA" altLang="en-US"/>
          </a:p>
        </p:txBody>
      </p:sp>
      <p:sp>
        <p:nvSpPr>
          <p:cNvPr id="5" name="Rectangle 4"/>
          <p:cNvSpPr>
            <a:spLocks noGrp="1" noChangeArrowheads="1"/>
          </p:cNvSpPr>
          <p:nvPr>
            <p:ph type="ftr" idx="11"/>
          </p:nvPr>
        </p:nvSpPr>
        <p:spPr>
          <a:ln/>
        </p:spPr>
        <p:txBody>
          <a:bodyPr/>
          <a:lstStyle>
            <a:lvl1pPr>
              <a:defRPr/>
            </a:lvl1pPr>
          </a:lstStyle>
          <a:p>
            <a:pPr>
              <a:defRPr/>
            </a:pPr>
            <a:endParaRPr lang="en-CA" altLang="en-US"/>
          </a:p>
        </p:txBody>
      </p:sp>
      <p:sp>
        <p:nvSpPr>
          <p:cNvPr id="6" name="Rectangle 5"/>
          <p:cNvSpPr>
            <a:spLocks noGrp="1" noChangeArrowheads="1"/>
          </p:cNvSpPr>
          <p:nvPr>
            <p:ph type="sldNum" idx="12"/>
          </p:nvPr>
        </p:nvSpPr>
        <p:spPr>
          <a:ln/>
        </p:spPr>
        <p:txBody>
          <a:bodyPr/>
          <a:lstStyle>
            <a:lvl1pPr>
              <a:defRPr/>
            </a:lvl1pPr>
          </a:lstStyle>
          <a:p>
            <a:pPr>
              <a:defRPr/>
            </a:pPr>
            <a:fld id="{113C232C-CAC9-44AD-8BB0-EEFB41A3092C}" type="slidenum">
              <a:rPr lang="en-CA" altLang="en-US"/>
              <a:pPr>
                <a:defRPr/>
              </a:pPr>
              <a:t>‹#›</a:t>
            </a:fld>
            <a:endParaRPr lang="en-CA" altLang="en-US"/>
          </a:p>
        </p:txBody>
      </p:sp>
    </p:spTree>
    <p:extLst>
      <p:ext uri="{BB962C8B-B14F-4D97-AF65-F5344CB8AC3E}">
        <p14:creationId xmlns:p14="http://schemas.microsoft.com/office/powerpoint/2010/main" val="2560544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57325"/>
            <a:ext cx="32915225" cy="6105525"/>
          </a:xfrm>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CA" altLang="en-US"/>
          </a:p>
        </p:txBody>
      </p:sp>
      <p:sp>
        <p:nvSpPr>
          <p:cNvPr id="4" name="Rectangle 4"/>
          <p:cNvSpPr>
            <a:spLocks noGrp="1" noChangeArrowheads="1"/>
          </p:cNvSpPr>
          <p:nvPr>
            <p:ph type="ftr" idx="11"/>
          </p:nvPr>
        </p:nvSpPr>
        <p:spPr>
          <a:ln/>
        </p:spPr>
        <p:txBody>
          <a:bodyPr/>
          <a:lstStyle>
            <a:lvl1pPr>
              <a:defRPr/>
            </a:lvl1pPr>
          </a:lstStyle>
          <a:p>
            <a:pPr>
              <a:defRPr/>
            </a:pPr>
            <a:endParaRPr lang="en-CA" altLang="en-US"/>
          </a:p>
        </p:txBody>
      </p:sp>
      <p:sp>
        <p:nvSpPr>
          <p:cNvPr id="5" name="Rectangle 5"/>
          <p:cNvSpPr>
            <a:spLocks noGrp="1" noChangeArrowheads="1"/>
          </p:cNvSpPr>
          <p:nvPr>
            <p:ph type="sldNum" idx="12"/>
          </p:nvPr>
        </p:nvSpPr>
        <p:spPr>
          <a:ln/>
        </p:spPr>
        <p:txBody>
          <a:bodyPr/>
          <a:lstStyle>
            <a:lvl1pPr>
              <a:defRPr/>
            </a:lvl1pPr>
          </a:lstStyle>
          <a:p>
            <a:pPr>
              <a:defRPr/>
            </a:pPr>
            <a:fld id="{31B6A581-EA88-4D3E-88B1-3FD0F60AEAAB}" type="slidenum">
              <a:rPr lang="en-CA" altLang="en-US"/>
              <a:pPr>
                <a:defRPr/>
              </a:pPr>
              <a:t>‹#›</a:t>
            </a:fld>
            <a:endParaRPr lang="en-CA" altLang="en-US"/>
          </a:p>
        </p:txBody>
      </p:sp>
    </p:spTree>
    <p:extLst>
      <p:ext uri="{BB962C8B-B14F-4D97-AF65-F5344CB8AC3E}">
        <p14:creationId xmlns:p14="http://schemas.microsoft.com/office/powerpoint/2010/main" val="305054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CA" altLang="en-US"/>
          </a:p>
        </p:txBody>
      </p:sp>
      <p:sp>
        <p:nvSpPr>
          <p:cNvPr id="5" name="Rectangle 4"/>
          <p:cNvSpPr>
            <a:spLocks noGrp="1" noChangeArrowheads="1"/>
          </p:cNvSpPr>
          <p:nvPr>
            <p:ph type="ftr" idx="11"/>
          </p:nvPr>
        </p:nvSpPr>
        <p:spPr>
          <a:ln/>
        </p:spPr>
        <p:txBody>
          <a:bodyPr/>
          <a:lstStyle>
            <a:lvl1pPr>
              <a:defRPr/>
            </a:lvl1pPr>
          </a:lstStyle>
          <a:p>
            <a:pPr>
              <a:defRPr/>
            </a:pPr>
            <a:endParaRPr lang="en-CA" altLang="en-US"/>
          </a:p>
        </p:txBody>
      </p:sp>
      <p:sp>
        <p:nvSpPr>
          <p:cNvPr id="6" name="Rectangle 5"/>
          <p:cNvSpPr>
            <a:spLocks noGrp="1" noChangeArrowheads="1"/>
          </p:cNvSpPr>
          <p:nvPr>
            <p:ph type="sldNum" idx="12"/>
          </p:nvPr>
        </p:nvSpPr>
        <p:spPr>
          <a:ln/>
        </p:spPr>
        <p:txBody>
          <a:bodyPr/>
          <a:lstStyle>
            <a:lvl1pPr>
              <a:defRPr/>
            </a:lvl1pPr>
          </a:lstStyle>
          <a:p>
            <a:pPr>
              <a:defRPr/>
            </a:pPr>
            <a:fld id="{74F48D99-CDEC-4B8F-AF88-CBEFDD4B8832}" type="slidenum">
              <a:rPr lang="en-CA" altLang="en-US"/>
              <a:pPr>
                <a:defRPr/>
              </a:pPr>
              <a:t>‹#›</a:t>
            </a:fld>
            <a:endParaRPr lang="en-CA" altLang="en-US"/>
          </a:p>
        </p:txBody>
      </p:sp>
    </p:spTree>
    <p:extLst>
      <p:ext uri="{BB962C8B-B14F-4D97-AF65-F5344CB8AC3E}">
        <p14:creationId xmlns:p14="http://schemas.microsoft.com/office/powerpoint/2010/main" val="89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23502938"/>
            <a:ext cx="31089600" cy="72644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5501938"/>
            <a:ext cx="31089600"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CA" altLang="en-US"/>
          </a:p>
        </p:txBody>
      </p:sp>
      <p:sp>
        <p:nvSpPr>
          <p:cNvPr id="5" name="Rectangle 4"/>
          <p:cNvSpPr>
            <a:spLocks noGrp="1" noChangeArrowheads="1"/>
          </p:cNvSpPr>
          <p:nvPr>
            <p:ph type="ftr" idx="11"/>
          </p:nvPr>
        </p:nvSpPr>
        <p:spPr>
          <a:ln/>
        </p:spPr>
        <p:txBody>
          <a:bodyPr/>
          <a:lstStyle>
            <a:lvl1pPr>
              <a:defRPr/>
            </a:lvl1pPr>
          </a:lstStyle>
          <a:p>
            <a:pPr>
              <a:defRPr/>
            </a:pPr>
            <a:endParaRPr lang="en-CA" altLang="en-US"/>
          </a:p>
        </p:txBody>
      </p:sp>
      <p:sp>
        <p:nvSpPr>
          <p:cNvPr id="6" name="Rectangle 5"/>
          <p:cNvSpPr>
            <a:spLocks noGrp="1" noChangeArrowheads="1"/>
          </p:cNvSpPr>
          <p:nvPr>
            <p:ph type="sldNum" idx="12"/>
          </p:nvPr>
        </p:nvSpPr>
        <p:spPr>
          <a:ln/>
        </p:spPr>
        <p:txBody>
          <a:bodyPr/>
          <a:lstStyle>
            <a:lvl1pPr>
              <a:defRPr/>
            </a:lvl1pPr>
          </a:lstStyle>
          <a:p>
            <a:pPr>
              <a:defRPr/>
            </a:pPr>
            <a:fld id="{8218793D-CD86-45A7-BEAF-E9C32A21D9C4}" type="slidenum">
              <a:rPr lang="en-CA" altLang="en-US"/>
              <a:pPr>
                <a:defRPr/>
              </a:pPr>
              <a:t>‹#›</a:t>
            </a:fld>
            <a:endParaRPr lang="en-CA" altLang="en-US"/>
          </a:p>
        </p:txBody>
      </p:sp>
    </p:spTree>
    <p:extLst>
      <p:ext uri="{BB962C8B-B14F-4D97-AF65-F5344CB8AC3E}">
        <p14:creationId xmlns:p14="http://schemas.microsoft.com/office/powerpoint/2010/main" val="276173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8558213"/>
            <a:ext cx="16381413" cy="2121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62613" y="8558213"/>
            <a:ext cx="16381412" cy="2121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CA" altLang="en-US"/>
          </a:p>
        </p:txBody>
      </p:sp>
      <p:sp>
        <p:nvSpPr>
          <p:cNvPr id="6" name="Rectangle 4"/>
          <p:cNvSpPr>
            <a:spLocks noGrp="1" noChangeArrowheads="1"/>
          </p:cNvSpPr>
          <p:nvPr>
            <p:ph type="ftr" idx="11"/>
          </p:nvPr>
        </p:nvSpPr>
        <p:spPr>
          <a:ln/>
        </p:spPr>
        <p:txBody>
          <a:bodyPr/>
          <a:lstStyle>
            <a:lvl1pPr>
              <a:defRPr/>
            </a:lvl1pPr>
          </a:lstStyle>
          <a:p>
            <a:pPr>
              <a:defRPr/>
            </a:pPr>
            <a:endParaRPr lang="en-CA" altLang="en-US"/>
          </a:p>
        </p:txBody>
      </p:sp>
      <p:sp>
        <p:nvSpPr>
          <p:cNvPr id="7" name="Rectangle 5"/>
          <p:cNvSpPr>
            <a:spLocks noGrp="1" noChangeArrowheads="1"/>
          </p:cNvSpPr>
          <p:nvPr>
            <p:ph type="sldNum" idx="12"/>
          </p:nvPr>
        </p:nvSpPr>
        <p:spPr>
          <a:ln/>
        </p:spPr>
        <p:txBody>
          <a:bodyPr/>
          <a:lstStyle>
            <a:lvl1pPr>
              <a:defRPr/>
            </a:lvl1pPr>
          </a:lstStyle>
          <a:p>
            <a:pPr>
              <a:defRPr/>
            </a:pPr>
            <a:fld id="{FAB65871-E33E-42FC-850D-8D49FCDB5E3A}" type="slidenum">
              <a:rPr lang="en-CA" altLang="en-US"/>
              <a:pPr>
                <a:defRPr/>
              </a:pPr>
              <a:t>‹#›</a:t>
            </a:fld>
            <a:endParaRPr lang="en-CA" altLang="en-US"/>
          </a:p>
        </p:txBody>
      </p:sp>
    </p:spTree>
    <p:extLst>
      <p:ext uri="{BB962C8B-B14F-4D97-AF65-F5344CB8AC3E}">
        <p14:creationId xmlns:p14="http://schemas.microsoft.com/office/powerpoint/2010/main" val="65834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465263"/>
            <a:ext cx="32918400"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8186738"/>
            <a:ext cx="161607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28800" y="11599863"/>
            <a:ext cx="161607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0" y="8186738"/>
            <a:ext cx="1616710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580100" y="11599863"/>
            <a:ext cx="1616710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CA" altLang="en-US"/>
          </a:p>
        </p:txBody>
      </p:sp>
      <p:sp>
        <p:nvSpPr>
          <p:cNvPr id="8" name="Rectangle 4"/>
          <p:cNvSpPr>
            <a:spLocks noGrp="1" noChangeArrowheads="1"/>
          </p:cNvSpPr>
          <p:nvPr>
            <p:ph type="ftr" idx="11"/>
          </p:nvPr>
        </p:nvSpPr>
        <p:spPr>
          <a:ln/>
        </p:spPr>
        <p:txBody>
          <a:bodyPr/>
          <a:lstStyle>
            <a:lvl1pPr>
              <a:defRPr/>
            </a:lvl1pPr>
          </a:lstStyle>
          <a:p>
            <a:pPr>
              <a:defRPr/>
            </a:pPr>
            <a:endParaRPr lang="en-CA" altLang="en-US"/>
          </a:p>
        </p:txBody>
      </p:sp>
      <p:sp>
        <p:nvSpPr>
          <p:cNvPr id="9" name="Rectangle 5"/>
          <p:cNvSpPr>
            <a:spLocks noGrp="1" noChangeArrowheads="1"/>
          </p:cNvSpPr>
          <p:nvPr>
            <p:ph type="sldNum" idx="12"/>
          </p:nvPr>
        </p:nvSpPr>
        <p:spPr>
          <a:ln/>
        </p:spPr>
        <p:txBody>
          <a:bodyPr/>
          <a:lstStyle>
            <a:lvl1pPr>
              <a:defRPr/>
            </a:lvl1pPr>
          </a:lstStyle>
          <a:p>
            <a:pPr>
              <a:defRPr/>
            </a:pPr>
            <a:fld id="{7D242C07-F3CF-4A04-A65A-F6BB28129F39}" type="slidenum">
              <a:rPr lang="en-CA" altLang="en-US"/>
              <a:pPr>
                <a:defRPr/>
              </a:pPr>
              <a:t>‹#›</a:t>
            </a:fld>
            <a:endParaRPr lang="en-CA" altLang="en-US"/>
          </a:p>
        </p:txBody>
      </p:sp>
    </p:spTree>
    <p:extLst>
      <p:ext uri="{BB962C8B-B14F-4D97-AF65-F5344CB8AC3E}">
        <p14:creationId xmlns:p14="http://schemas.microsoft.com/office/powerpoint/2010/main" val="413317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CA" altLang="en-US"/>
          </a:p>
        </p:txBody>
      </p:sp>
      <p:sp>
        <p:nvSpPr>
          <p:cNvPr id="4" name="Rectangle 4"/>
          <p:cNvSpPr>
            <a:spLocks noGrp="1" noChangeArrowheads="1"/>
          </p:cNvSpPr>
          <p:nvPr>
            <p:ph type="ftr" idx="11"/>
          </p:nvPr>
        </p:nvSpPr>
        <p:spPr>
          <a:ln/>
        </p:spPr>
        <p:txBody>
          <a:bodyPr/>
          <a:lstStyle>
            <a:lvl1pPr>
              <a:defRPr/>
            </a:lvl1pPr>
          </a:lstStyle>
          <a:p>
            <a:pPr>
              <a:defRPr/>
            </a:pPr>
            <a:endParaRPr lang="en-CA" altLang="en-US"/>
          </a:p>
        </p:txBody>
      </p:sp>
      <p:sp>
        <p:nvSpPr>
          <p:cNvPr id="5" name="Rectangle 5"/>
          <p:cNvSpPr>
            <a:spLocks noGrp="1" noChangeArrowheads="1"/>
          </p:cNvSpPr>
          <p:nvPr>
            <p:ph type="sldNum" idx="12"/>
          </p:nvPr>
        </p:nvSpPr>
        <p:spPr>
          <a:ln/>
        </p:spPr>
        <p:txBody>
          <a:bodyPr/>
          <a:lstStyle>
            <a:lvl1pPr>
              <a:defRPr/>
            </a:lvl1pPr>
          </a:lstStyle>
          <a:p>
            <a:pPr>
              <a:defRPr/>
            </a:pPr>
            <a:fld id="{8F5C2F1A-D92E-4167-B51D-5A14B2E06D8A}" type="slidenum">
              <a:rPr lang="en-CA" altLang="en-US"/>
              <a:pPr>
                <a:defRPr/>
              </a:pPr>
              <a:t>‹#›</a:t>
            </a:fld>
            <a:endParaRPr lang="en-CA" altLang="en-US"/>
          </a:p>
        </p:txBody>
      </p:sp>
    </p:spTree>
    <p:extLst>
      <p:ext uri="{BB962C8B-B14F-4D97-AF65-F5344CB8AC3E}">
        <p14:creationId xmlns:p14="http://schemas.microsoft.com/office/powerpoint/2010/main" val="4285268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CA" altLang="en-US"/>
          </a:p>
        </p:txBody>
      </p:sp>
      <p:sp>
        <p:nvSpPr>
          <p:cNvPr id="3" name="Rectangle 4"/>
          <p:cNvSpPr>
            <a:spLocks noGrp="1" noChangeArrowheads="1"/>
          </p:cNvSpPr>
          <p:nvPr>
            <p:ph type="ftr" idx="11"/>
          </p:nvPr>
        </p:nvSpPr>
        <p:spPr>
          <a:ln/>
        </p:spPr>
        <p:txBody>
          <a:bodyPr/>
          <a:lstStyle>
            <a:lvl1pPr>
              <a:defRPr/>
            </a:lvl1pPr>
          </a:lstStyle>
          <a:p>
            <a:pPr>
              <a:defRPr/>
            </a:pPr>
            <a:endParaRPr lang="en-CA" altLang="en-US"/>
          </a:p>
        </p:txBody>
      </p:sp>
      <p:sp>
        <p:nvSpPr>
          <p:cNvPr id="4" name="Rectangle 5"/>
          <p:cNvSpPr>
            <a:spLocks noGrp="1" noChangeArrowheads="1"/>
          </p:cNvSpPr>
          <p:nvPr>
            <p:ph type="sldNum" idx="12"/>
          </p:nvPr>
        </p:nvSpPr>
        <p:spPr>
          <a:ln/>
        </p:spPr>
        <p:txBody>
          <a:bodyPr/>
          <a:lstStyle>
            <a:lvl1pPr>
              <a:defRPr/>
            </a:lvl1pPr>
          </a:lstStyle>
          <a:p>
            <a:pPr>
              <a:defRPr/>
            </a:pPr>
            <a:fld id="{ADBF992F-6B1C-494F-A0B9-BE2BAB5A761A}" type="slidenum">
              <a:rPr lang="en-CA" altLang="en-US"/>
              <a:pPr>
                <a:defRPr/>
              </a:pPr>
              <a:t>‹#›</a:t>
            </a:fld>
            <a:endParaRPr lang="en-CA" altLang="en-US"/>
          </a:p>
        </p:txBody>
      </p:sp>
    </p:spTree>
    <p:extLst>
      <p:ext uri="{BB962C8B-B14F-4D97-AF65-F5344CB8AC3E}">
        <p14:creationId xmlns:p14="http://schemas.microsoft.com/office/powerpoint/2010/main" val="220950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455738"/>
            <a:ext cx="12033250" cy="6197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4300200" y="1455738"/>
            <a:ext cx="204470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0" y="7653338"/>
            <a:ext cx="120332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CA" altLang="en-US"/>
          </a:p>
        </p:txBody>
      </p:sp>
      <p:sp>
        <p:nvSpPr>
          <p:cNvPr id="6" name="Rectangle 4"/>
          <p:cNvSpPr>
            <a:spLocks noGrp="1" noChangeArrowheads="1"/>
          </p:cNvSpPr>
          <p:nvPr>
            <p:ph type="ftr" idx="11"/>
          </p:nvPr>
        </p:nvSpPr>
        <p:spPr>
          <a:ln/>
        </p:spPr>
        <p:txBody>
          <a:bodyPr/>
          <a:lstStyle>
            <a:lvl1pPr>
              <a:defRPr/>
            </a:lvl1pPr>
          </a:lstStyle>
          <a:p>
            <a:pPr>
              <a:defRPr/>
            </a:pPr>
            <a:endParaRPr lang="en-CA" altLang="en-US"/>
          </a:p>
        </p:txBody>
      </p:sp>
      <p:sp>
        <p:nvSpPr>
          <p:cNvPr id="7" name="Rectangle 5"/>
          <p:cNvSpPr>
            <a:spLocks noGrp="1" noChangeArrowheads="1"/>
          </p:cNvSpPr>
          <p:nvPr>
            <p:ph type="sldNum" idx="12"/>
          </p:nvPr>
        </p:nvSpPr>
        <p:spPr>
          <a:ln/>
        </p:spPr>
        <p:txBody>
          <a:bodyPr/>
          <a:lstStyle>
            <a:lvl1pPr>
              <a:defRPr/>
            </a:lvl1pPr>
          </a:lstStyle>
          <a:p>
            <a:pPr>
              <a:defRPr/>
            </a:pPr>
            <a:fld id="{4B866EAA-F696-499A-BD85-734E348558F7}" type="slidenum">
              <a:rPr lang="en-CA" altLang="en-US"/>
              <a:pPr>
                <a:defRPr/>
              </a:pPr>
              <a:t>‹#›</a:t>
            </a:fld>
            <a:endParaRPr lang="en-CA" altLang="en-US"/>
          </a:p>
        </p:txBody>
      </p:sp>
    </p:spTree>
    <p:extLst>
      <p:ext uri="{BB962C8B-B14F-4D97-AF65-F5344CB8AC3E}">
        <p14:creationId xmlns:p14="http://schemas.microsoft.com/office/powerpoint/2010/main" val="320412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0" y="25603200"/>
            <a:ext cx="21945600" cy="30226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169150" y="3268663"/>
            <a:ext cx="21945600"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169150" y="28625800"/>
            <a:ext cx="21945600"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CA" altLang="en-US"/>
          </a:p>
        </p:txBody>
      </p:sp>
      <p:sp>
        <p:nvSpPr>
          <p:cNvPr id="6" name="Rectangle 4"/>
          <p:cNvSpPr>
            <a:spLocks noGrp="1" noChangeArrowheads="1"/>
          </p:cNvSpPr>
          <p:nvPr>
            <p:ph type="ftr" idx="11"/>
          </p:nvPr>
        </p:nvSpPr>
        <p:spPr>
          <a:ln/>
        </p:spPr>
        <p:txBody>
          <a:bodyPr/>
          <a:lstStyle>
            <a:lvl1pPr>
              <a:defRPr/>
            </a:lvl1pPr>
          </a:lstStyle>
          <a:p>
            <a:pPr>
              <a:defRPr/>
            </a:pPr>
            <a:endParaRPr lang="en-CA" altLang="en-US"/>
          </a:p>
        </p:txBody>
      </p:sp>
      <p:sp>
        <p:nvSpPr>
          <p:cNvPr id="7" name="Rectangle 5"/>
          <p:cNvSpPr>
            <a:spLocks noGrp="1" noChangeArrowheads="1"/>
          </p:cNvSpPr>
          <p:nvPr>
            <p:ph type="sldNum" idx="12"/>
          </p:nvPr>
        </p:nvSpPr>
        <p:spPr>
          <a:ln/>
        </p:spPr>
        <p:txBody>
          <a:bodyPr/>
          <a:lstStyle>
            <a:lvl1pPr>
              <a:defRPr/>
            </a:lvl1pPr>
          </a:lstStyle>
          <a:p>
            <a:pPr>
              <a:defRPr/>
            </a:pPr>
            <a:fld id="{C92D343E-5065-411A-B436-668D87E86983}" type="slidenum">
              <a:rPr lang="en-CA" altLang="en-US"/>
              <a:pPr>
                <a:defRPr/>
              </a:pPr>
              <a:t>‹#›</a:t>
            </a:fld>
            <a:endParaRPr lang="en-CA" altLang="en-US"/>
          </a:p>
        </p:txBody>
      </p:sp>
    </p:spTree>
    <p:extLst>
      <p:ext uri="{BB962C8B-B14F-4D97-AF65-F5344CB8AC3E}">
        <p14:creationId xmlns:p14="http://schemas.microsoft.com/office/powerpoint/2010/main" val="211035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1828800" y="1457325"/>
            <a:ext cx="32915225" cy="6105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1828800" y="8558213"/>
            <a:ext cx="32915225" cy="21212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3671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p:txBody>
      </p:sp>
      <p:sp>
        <p:nvSpPr>
          <p:cNvPr id="2" name="Rectangle 3"/>
          <p:cNvSpPr>
            <a:spLocks noGrp="1" noChangeArrowheads="1"/>
          </p:cNvSpPr>
          <p:nvPr>
            <p:ph type="dt"/>
          </p:nvPr>
        </p:nvSpPr>
        <p:spPr bwMode="auto">
          <a:xfrm>
            <a:off x="1828800" y="33320038"/>
            <a:ext cx="8518525"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CA" altLang="en-US"/>
          </a:p>
        </p:txBody>
      </p:sp>
      <p:sp>
        <p:nvSpPr>
          <p:cNvPr id="1028" name="Rectangle 4"/>
          <p:cNvSpPr>
            <a:spLocks noGrp="1" noChangeArrowheads="1"/>
          </p:cNvSpPr>
          <p:nvPr>
            <p:ph type="ftr"/>
          </p:nvPr>
        </p:nvSpPr>
        <p:spPr bwMode="auto">
          <a:xfrm>
            <a:off x="12509500" y="33320038"/>
            <a:ext cx="11591925"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CA" altLang="en-US"/>
          </a:p>
        </p:txBody>
      </p:sp>
      <p:sp>
        <p:nvSpPr>
          <p:cNvPr id="1029" name="Rectangle 5"/>
          <p:cNvSpPr>
            <a:spLocks noGrp="1" noChangeArrowheads="1"/>
          </p:cNvSpPr>
          <p:nvPr>
            <p:ph type="sldNum"/>
          </p:nvPr>
        </p:nvSpPr>
        <p:spPr bwMode="auto">
          <a:xfrm>
            <a:off x="26225500" y="33320038"/>
            <a:ext cx="8518525"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fld id="{EFD4E5C4-BCC1-4194-A90A-9C1EBEAE56DF}"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8" charset="0"/>
        <a:defRPr sz="21300">
          <a:solidFill>
            <a:srgbClr val="000000"/>
          </a:solidFill>
          <a:latin typeface="Arial" pitchFamily="34" charset="0"/>
          <a:ea typeface="Microsoft YaHei" pitchFamily="34" charset="-122"/>
        </a:defRPr>
      </a:lvl9pPr>
    </p:titleStyle>
    <p:bodyStyle>
      <a:lvl1pPr marL="342900" indent="-342900" algn="l" defTabSz="449263" rtl="0" eaLnBrk="0" fontAlgn="base" hangingPunct="0">
        <a:lnSpc>
          <a:spcPct val="93000"/>
        </a:lnSpc>
        <a:spcBef>
          <a:spcPct val="0"/>
        </a:spcBef>
        <a:spcAft>
          <a:spcPts val="6863"/>
        </a:spcAft>
        <a:buClr>
          <a:srgbClr val="000000"/>
        </a:buClr>
        <a:buSzPct val="100000"/>
        <a:buFont typeface="Times New Roman" pitchFamily="18" charset="0"/>
        <a:defRPr sz="155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5488"/>
        </a:spcAft>
        <a:buClr>
          <a:srgbClr val="000000"/>
        </a:buClr>
        <a:buSzPct val="100000"/>
        <a:buFont typeface="Times New Roman" pitchFamily="18" charset="0"/>
        <a:defRPr sz="13500">
          <a:solidFill>
            <a:srgbClr val="000000"/>
          </a:solidFill>
          <a:latin typeface="+mn-lt"/>
          <a:ea typeface="+mn-ea"/>
        </a:defRPr>
      </a:lvl2pPr>
      <a:lvl3pPr marL="1143000" indent="-228600" algn="l" defTabSz="449263" rtl="0" eaLnBrk="0" fontAlgn="base" hangingPunct="0">
        <a:lnSpc>
          <a:spcPct val="93000"/>
        </a:lnSpc>
        <a:spcBef>
          <a:spcPct val="0"/>
        </a:spcBef>
        <a:spcAft>
          <a:spcPts val="4113"/>
        </a:spcAft>
        <a:buClr>
          <a:srgbClr val="000000"/>
        </a:buClr>
        <a:buSzPct val="100000"/>
        <a:buFont typeface="Times New Roman" pitchFamily="18" charset="0"/>
        <a:defRPr sz="11600">
          <a:solidFill>
            <a:srgbClr val="000000"/>
          </a:solidFill>
          <a:latin typeface="+mn-lt"/>
          <a:ea typeface="+mn-ea"/>
        </a:defRPr>
      </a:lvl3pPr>
      <a:lvl4pPr marL="1600200" indent="-228600" algn="l" defTabSz="449263" rtl="0" eaLnBrk="0" fontAlgn="base" hangingPunct="0">
        <a:lnSpc>
          <a:spcPct val="93000"/>
        </a:lnSpc>
        <a:spcBef>
          <a:spcPct val="0"/>
        </a:spcBef>
        <a:spcAft>
          <a:spcPts val="2750"/>
        </a:spcAft>
        <a:buClr>
          <a:srgbClr val="000000"/>
        </a:buClr>
        <a:buSzPct val="100000"/>
        <a:buFont typeface="Times New Roman" pitchFamily="18" charset="0"/>
        <a:defRPr sz="9700">
          <a:solidFill>
            <a:srgbClr val="000000"/>
          </a:solidFill>
          <a:latin typeface="+mn-lt"/>
          <a:ea typeface="+mn-ea"/>
        </a:defRPr>
      </a:lvl4pPr>
      <a:lvl5pPr marL="2057400" indent="-228600" algn="l" defTabSz="449263" rtl="0" eaLnBrk="0" fontAlgn="base" hangingPunct="0">
        <a:lnSpc>
          <a:spcPct val="93000"/>
        </a:lnSpc>
        <a:spcBef>
          <a:spcPct val="0"/>
        </a:spcBef>
        <a:spcAft>
          <a:spcPts val="1375"/>
        </a:spcAft>
        <a:buClr>
          <a:srgbClr val="000000"/>
        </a:buClr>
        <a:buSzPct val="100000"/>
        <a:buFont typeface="Times New Roman" pitchFamily="18" charset="0"/>
        <a:defRPr sz="9700">
          <a:solidFill>
            <a:srgbClr val="000000"/>
          </a:solidFill>
          <a:latin typeface="+mn-lt"/>
          <a:ea typeface="+mn-ea"/>
        </a:defRPr>
      </a:lvl5pPr>
      <a:lvl6pPr marL="2514600" indent="-228600" algn="l" defTabSz="449263" rtl="0" fontAlgn="base" hangingPunct="0">
        <a:lnSpc>
          <a:spcPct val="93000"/>
        </a:lnSpc>
        <a:spcBef>
          <a:spcPct val="0"/>
        </a:spcBef>
        <a:spcAft>
          <a:spcPts val="1375"/>
        </a:spcAft>
        <a:buClr>
          <a:srgbClr val="000000"/>
        </a:buClr>
        <a:buSzPct val="100000"/>
        <a:buFont typeface="Times New Roman" pitchFamily="18" charset="0"/>
        <a:defRPr sz="9700">
          <a:solidFill>
            <a:srgbClr val="000000"/>
          </a:solidFill>
          <a:latin typeface="+mn-lt"/>
          <a:ea typeface="+mn-ea"/>
        </a:defRPr>
      </a:lvl6pPr>
      <a:lvl7pPr marL="2971800" indent="-228600" algn="l" defTabSz="449263" rtl="0" fontAlgn="base" hangingPunct="0">
        <a:lnSpc>
          <a:spcPct val="93000"/>
        </a:lnSpc>
        <a:spcBef>
          <a:spcPct val="0"/>
        </a:spcBef>
        <a:spcAft>
          <a:spcPts val="1375"/>
        </a:spcAft>
        <a:buClr>
          <a:srgbClr val="000000"/>
        </a:buClr>
        <a:buSzPct val="100000"/>
        <a:buFont typeface="Times New Roman" pitchFamily="18" charset="0"/>
        <a:defRPr sz="9700">
          <a:solidFill>
            <a:srgbClr val="000000"/>
          </a:solidFill>
          <a:latin typeface="+mn-lt"/>
          <a:ea typeface="+mn-ea"/>
        </a:defRPr>
      </a:lvl7pPr>
      <a:lvl8pPr marL="3429000" indent="-228600" algn="l" defTabSz="449263" rtl="0" fontAlgn="base" hangingPunct="0">
        <a:lnSpc>
          <a:spcPct val="93000"/>
        </a:lnSpc>
        <a:spcBef>
          <a:spcPct val="0"/>
        </a:spcBef>
        <a:spcAft>
          <a:spcPts val="1375"/>
        </a:spcAft>
        <a:buClr>
          <a:srgbClr val="000000"/>
        </a:buClr>
        <a:buSzPct val="100000"/>
        <a:buFont typeface="Times New Roman" pitchFamily="18" charset="0"/>
        <a:defRPr sz="9700">
          <a:solidFill>
            <a:srgbClr val="000000"/>
          </a:solidFill>
          <a:latin typeface="+mn-lt"/>
          <a:ea typeface="+mn-ea"/>
        </a:defRPr>
      </a:lvl8pPr>
      <a:lvl9pPr marL="3886200" indent="-228600" algn="l" defTabSz="449263" rtl="0" fontAlgn="base" hangingPunct="0">
        <a:lnSpc>
          <a:spcPct val="93000"/>
        </a:lnSpc>
        <a:spcBef>
          <a:spcPct val="0"/>
        </a:spcBef>
        <a:spcAft>
          <a:spcPts val="1375"/>
        </a:spcAft>
        <a:buClr>
          <a:srgbClr val="000000"/>
        </a:buClr>
        <a:buSzPct val="100000"/>
        <a:buFont typeface="Times New Roman" pitchFamily="18" charset="0"/>
        <a:defRPr sz="97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
          <p:cNvSpPr>
            <a:spLocks noChangeShapeType="1"/>
          </p:cNvSpPr>
          <p:nvPr/>
        </p:nvSpPr>
        <p:spPr bwMode="auto">
          <a:xfrm>
            <a:off x="1800225" y="33767713"/>
            <a:ext cx="32616775"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1" name="Text Box 2"/>
          <p:cNvSpPr txBox="1">
            <a:spLocks noChangeArrowheads="1"/>
          </p:cNvSpPr>
          <p:nvPr/>
        </p:nvSpPr>
        <p:spPr bwMode="auto">
          <a:xfrm>
            <a:off x="576263" y="1390650"/>
            <a:ext cx="35712400" cy="173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 pos="19545300" algn="l"/>
                <a:tab pos="20269200" algn="l"/>
                <a:tab pos="20993100" algn="l"/>
                <a:tab pos="21717000" algn="l"/>
                <a:tab pos="22440900" algn="l"/>
                <a:tab pos="23164800" algn="l"/>
              </a:tabLst>
              <a:defRPr>
                <a:solidFill>
                  <a:schemeClr val="tx1"/>
                </a:solidFill>
                <a:latin typeface="Arial" charset="0"/>
                <a:ea typeface="Microsoft YaHei" pitchFamily="34" charset="-122"/>
              </a:defRPr>
            </a:lvl9pPr>
          </a:lstStyle>
          <a:p>
            <a:pPr algn="ctr" eaLnBrk="1">
              <a:lnSpc>
                <a:spcPct val="104000"/>
              </a:lnSpc>
            </a:pPr>
            <a:r>
              <a:rPr lang="en-CA" altLang="en-US" sz="9600" b="1" dirty="0" smtClean="0">
                <a:solidFill>
                  <a:srgbClr val="FF0000"/>
                </a:solidFill>
                <a:latin typeface="Trebuchet MS" pitchFamily="34" charset="0"/>
              </a:rPr>
              <a:t>Method handle graph optimization in JVM</a:t>
            </a:r>
            <a:endParaRPr lang="en-CA" altLang="en-US" sz="9600" b="1" dirty="0">
              <a:solidFill>
                <a:srgbClr val="FF0000"/>
              </a:solidFill>
              <a:latin typeface="Trebuchet MS" pitchFamily="34" charset="0"/>
            </a:endParaRPr>
          </a:p>
        </p:txBody>
      </p:sp>
      <p:sp>
        <p:nvSpPr>
          <p:cNvPr id="2052" name="Text Box 3"/>
          <p:cNvSpPr txBox="1">
            <a:spLocks noChangeArrowheads="1"/>
          </p:cNvSpPr>
          <p:nvPr/>
        </p:nvSpPr>
        <p:spPr bwMode="auto">
          <a:xfrm>
            <a:off x="1219200" y="6778625"/>
            <a:ext cx="16708438" cy="25225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8733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9pPr>
          </a:lstStyle>
          <a:p>
            <a:pPr algn="just" eaLnBrk="1"/>
            <a:r>
              <a:rPr lang="en-CA" altLang="en-US" sz="4800" b="1" dirty="0">
                <a:solidFill>
                  <a:srgbClr val="FF0000"/>
                </a:solidFill>
              </a:rPr>
              <a:t>Motivation</a:t>
            </a:r>
          </a:p>
          <a:p>
            <a:pPr algn="just" eaLnBrk="1"/>
            <a:endParaRPr lang="en-CA" altLang="en-US" sz="4000" dirty="0" smtClean="0">
              <a:solidFill>
                <a:srgbClr val="000000"/>
              </a:solidFill>
            </a:endParaRPr>
          </a:p>
          <a:p>
            <a:pPr algn="just" eaLnBrk="1"/>
            <a:r>
              <a:rPr lang="en-CA" altLang="en-US" sz="4800" dirty="0" err="1">
                <a:solidFill>
                  <a:srgbClr val="000000"/>
                </a:solidFill>
              </a:rPr>
              <a:t>Invokedynamic</a:t>
            </a:r>
            <a:r>
              <a:rPr lang="en-CA" altLang="en-US" sz="4800" dirty="0">
                <a:solidFill>
                  <a:srgbClr val="000000"/>
                </a:solidFill>
              </a:rPr>
              <a:t> is a new instruction in JVM7 to support dynamic languages, i.e. ruby, groovy. Different from strong type languages, variable in dynamic languages does not have type until it is assigned. Therefore, it is necessary for JVM, as runtime environment, to support and optimize this language feature.  </a:t>
            </a:r>
          </a:p>
          <a:p>
            <a:pPr eaLnBrk="1">
              <a:lnSpc>
                <a:spcPct val="150000"/>
              </a:lnSpc>
            </a:pPr>
            <a:endParaRPr lang="en-US" altLang="en-US" sz="4000" dirty="0">
              <a:solidFill>
                <a:srgbClr val="000000"/>
              </a:solidFill>
            </a:endParaRPr>
          </a:p>
          <a:p>
            <a:pPr algn="just" eaLnBrk="1"/>
            <a:endParaRPr lang="en-CA" altLang="en-US" sz="4800" b="1" dirty="0" smtClean="0">
              <a:solidFill>
                <a:srgbClr val="FF0000"/>
              </a:solidFill>
            </a:endParaRPr>
          </a:p>
          <a:p>
            <a:pPr algn="just" eaLnBrk="1"/>
            <a:endParaRPr lang="en-CA" altLang="en-US" sz="4800" b="1" dirty="0">
              <a:solidFill>
                <a:srgbClr val="FF0000"/>
              </a:solidFill>
            </a:endParaRPr>
          </a:p>
          <a:p>
            <a:pPr algn="just" eaLnBrk="1"/>
            <a:r>
              <a:rPr lang="en-CA" altLang="en-US" sz="4800" b="1" dirty="0" smtClean="0">
                <a:solidFill>
                  <a:srgbClr val="FF0000"/>
                </a:solidFill>
              </a:rPr>
              <a:t>Background</a:t>
            </a:r>
          </a:p>
        </p:txBody>
      </p:sp>
      <p:sp>
        <p:nvSpPr>
          <p:cNvPr id="3076" name="Text Box 4"/>
          <p:cNvSpPr txBox="1">
            <a:spLocks noChangeArrowheads="1"/>
          </p:cNvSpPr>
          <p:nvPr/>
        </p:nvSpPr>
        <p:spPr bwMode="auto">
          <a:xfrm>
            <a:off x="19278600" y="3733800"/>
            <a:ext cx="16740188" cy="2773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87336"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5pPr>
            <a:lvl6pPr marL="2514600" indent="-228600" defTabSz="449263"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6pPr>
            <a:lvl7pPr marL="2971800" indent="-228600" defTabSz="449263"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7pPr>
            <a:lvl8pPr marL="3429000" indent="-228600" defTabSz="449263"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8pPr>
            <a:lvl9pPr marL="3886200" indent="-228600" defTabSz="449263"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Lst>
              <a:defRPr>
                <a:solidFill>
                  <a:srgbClr val="000000"/>
                </a:solidFill>
                <a:latin typeface="Arial" pitchFamily="34" charset="0"/>
                <a:ea typeface="Microsoft YaHei" pitchFamily="34" charset="-122"/>
              </a:defRPr>
            </a:lvl9pPr>
          </a:lstStyle>
          <a:p>
            <a:pPr algn="just">
              <a:defRPr/>
            </a:pPr>
            <a:r>
              <a:rPr lang="en-CA" altLang="en-US" sz="4800" b="1" dirty="0" smtClean="0">
                <a:solidFill>
                  <a:srgbClr val="FF0000"/>
                </a:solidFill>
              </a:rPr>
              <a:t>Solutions:</a:t>
            </a:r>
          </a:p>
          <a:p>
            <a:pPr algn="just">
              <a:defRPr/>
            </a:pPr>
            <a:endParaRPr lang="en-CA" altLang="en-US" sz="4800" b="1" dirty="0"/>
          </a:p>
          <a:p>
            <a:pPr algn="just">
              <a:defRPr/>
            </a:pPr>
            <a:r>
              <a:rPr lang="en-CA" altLang="en-US" sz="4800" dirty="0">
                <a:latin typeface="Arial" charset="0"/>
              </a:rPr>
              <a:t>JVM collects multiple runtime method handle graphs  knowledge, and data mine them for possible optimization, that are: </a:t>
            </a:r>
          </a:p>
          <a:p>
            <a:pPr algn="just">
              <a:defRPr/>
            </a:pPr>
            <a:r>
              <a:rPr lang="en-CA" altLang="en-US" sz="4800" dirty="0">
                <a:latin typeface="Arial" charset="0"/>
              </a:rPr>
              <a:t>1, Method handle equivalence. </a:t>
            </a:r>
          </a:p>
          <a:p>
            <a:pPr algn="just">
              <a:defRPr/>
            </a:pPr>
            <a:r>
              <a:rPr lang="en-CA" altLang="en-US" sz="4800" dirty="0">
                <a:latin typeface="Arial" charset="0"/>
              </a:rPr>
              <a:t>2, Frequent Method Handle pattern. </a:t>
            </a:r>
          </a:p>
          <a:p>
            <a:pPr algn="just">
              <a:defRPr/>
            </a:pPr>
            <a:r>
              <a:rPr lang="en-CA" altLang="en-US" sz="4800" dirty="0">
                <a:latin typeface="Arial" charset="0"/>
              </a:rPr>
              <a:t>3, </a:t>
            </a:r>
            <a:r>
              <a:rPr lang="en-CA" altLang="en-US" sz="4800" dirty="0" err="1">
                <a:latin typeface="Arial" charset="0"/>
              </a:rPr>
              <a:t>Mehtod</a:t>
            </a:r>
            <a:r>
              <a:rPr lang="en-CA" altLang="en-US" sz="4800" dirty="0">
                <a:latin typeface="Arial" charset="0"/>
              </a:rPr>
              <a:t> Handle combination. </a:t>
            </a:r>
          </a:p>
          <a:p>
            <a:pPr algn="just">
              <a:defRPr/>
            </a:pPr>
            <a:endParaRPr lang="en-CA" altLang="en-US" sz="4800" b="1" dirty="0"/>
          </a:p>
          <a:p>
            <a:pPr algn="just">
              <a:defRPr/>
            </a:pPr>
            <a:endParaRPr lang="en-CA" altLang="en-US" sz="4800" b="1" dirty="0" smtClean="0"/>
          </a:p>
          <a:p>
            <a:pPr algn="just">
              <a:defRPr/>
            </a:pPr>
            <a:endParaRPr lang="en-CA" altLang="en-US" sz="4800" b="1" dirty="0" smtClean="0"/>
          </a:p>
          <a:p>
            <a:pPr marL="571500" indent="-571500" algn="just">
              <a:buFont typeface="Wingdings" panose="05000000000000000000" pitchFamily="2" charset="2"/>
              <a:buChar char="§"/>
              <a:defRPr/>
            </a:pPr>
            <a:endParaRPr lang="en-CA" altLang="en-US" sz="4000" dirty="0" smtClean="0"/>
          </a:p>
          <a:p>
            <a:pPr algn="just">
              <a:defRPr/>
            </a:pPr>
            <a:r>
              <a:rPr lang="en-US" altLang="en-US" sz="4800" b="1" dirty="0" smtClean="0">
                <a:solidFill>
                  <a:srgbClr val="FF0000"/>
                </a:solidFill>
              </a:rPr>
              <a:t>Experimental results</a:t>
            </a:r>
            <a:endParaRPr lang="en-CA" altLang="en-US" sz="4800" b="1" dirty="0" smtClean="0">
              <a:solidFill>
                <a:srgbClr val="FF0000"/>
              </a:solidFill>
            </a:endParaRPr>
          </a:p>
          <a:p>
            <a:pPr algn="just">
              <a:defRPr/>
            </a:pPr>
            <a:endParaRPr lang="en-CA" altLang="en-US" sz="4000" dirty="0" smtClean="0"/>
          </a:p>
          <a:p>
            <a:pPr algn="just">
              <a:defRPr/>
            </a:pPr>
            <a:endParaRPr lang="en-CA" altLang="en-US" sz="4000" dirty="0" smtClean="0"/>
          </a:p>
          <a:p>
            <a:pPr algn="just">
              <a:defRPr/>
            </a:pPr>
            <a:endParaRPr lang="en-CA" altLang="en-US" sz="4000" dirty="0" smtClean="0"/>
          </a:p>
          <a:p>
            <a:pPr algn="just">
              <a:defRPr/>
            </a:pPr>
            <a:endParaRPr lang="en-CA" altLang="en-US" sz="4000" dirty="0" smtClean="0"/>
          </a:p>
          <a:p>
            <a:pPr algn="just">
              <a:defRPr/>
            </a:pPr>
            <a:endParaRPr lang="en-CA" altLang="en-US" sz="4000" dirty="0" smtClean="0"/>
          </a:p>
          <a:p>
            <a:pPr algn="just">
              <a:defRPr/>
            </a:pPr>
            <a:endParaRPr lang="en-CA" altLang="en-US" sz="4000" dirty="0" smtClean="0"/>
          </a:p>
          <a:p>
            <a:pPr algn="just">
              <a:defRPr/>
            </a:pPr>
            <a:endParaRPr lang="en-CA" altLang="en-US" sz="4000" dirty="0"/>
          </a:p>
          <a:p>
            <a:pPr algn="just">
              <a:defRPr/>
            </a:pPr>
            <a:endParaRPr lang="en-CA" altLang="en-US" sz="4000" dirty="0" smtClean="0"/>
          </a:p>
          <a:p>
            <a:pPr algn="just">
              <a:defRPr/>
            </a:pPr>
            <a:endParaRPr lang="en-CA" altLang="en-US" sz="4000" dirty="0"/>
          </a:p>
          <a:p>
            <a:pPr algn="just">
              <a:defRPr/>
            </a:pPr>
            <a:endParaRPr lang="en-CA" altLang="en-US" sz="4000" dirty="0" smtClean="0"/>
          </a:p>
          <a:p>
            <a:pPr algn="just">
              <a:defRPr/>
            </a:pPr>
            <a:endParaRPr lang="en-CA" altLang="en-US" sz="4000" dirty="0"/>
          </a:p>
          <a:p>
            <a:pPr algn="just">
              <a:defRPr/>
            </a:pPr>
            <a:endParaRPr lang="en-CA" altLang="en-US" sz="4000" dirty="0" smtClean="0"/>
          </a:p>
          <a:p>
            <a:pPr algn="just">
              <a:defRPr/>
            </a:pPr>
            <a:endParaRPr lang="en-CA" altLang="en-US" sz="4000" dirty="0" smtClean="0"/>
          </a:p>
          <a:p>
            <a:pPr algn="just">
              <a:defRPr/>
            </a:pPr>
            <a:endParaRPr lang="en-CA" altLang="en-US" sz="4000" dirty="0" smtClean="0"/>
          </a:p>
          <a:p>
            <a:pPr algn="just">
              <a:defRPr/>
            </a:pPr>
            <a:r>
              <a:rPr lang="en-CA" altLang="en-US" sz="4000" b="1" dirty="0" smtClean="0"/>
              <a:t>            </a:t>
            </a:r>
          </a:p>
          <a:p>
            <a:pPr algn="just">
              <a:defRPr/>
            </a:pPr>
            <a:endParaRPr lang="en-CA" altLang="en-US" sz="4000" dirty="0" smtClean="0"/>
          </a:p>
          <a:p>
            <a:pPr algn="just">
              <a:defRPr/>
            </a:pPr>
            <a:endParaRPr lang="en-CA" altLang="en-US" sz="4800" dirty="0" smtClean="0">
              <a:latin typeface="Arial" charset="0"/>
            </a:endParaRPr>
          </a:p>
          <a:p>
            <a:pPr algn="just">
              <a:defRPr/>
            </a:pPr>
            <a:r>
              <a:rPr lang="en-CA" altLang="en-US" sz="4800" dirty="0" smtClean="0">
                <a:latin typeface="Arial" charset="0"/>
              </a:rPr>
              <a:t>The y-axis of above figure is ratio of equivalent method handle among the number of method handles during each test. </a:t>
            </a:r>
          </a:p>
          <a:p>
            <a:pPr algn="just">
              <a:defRPr/>
            </a:pPr>
            <a:r>
              <a:rPr lang="en-CA" altLang="en-US" sz="4800" dirty="0" smtClean="0">
                <a:latin typeface="Arial" charset="0"/>
              </a:rPr>
              <a:t>The experimental result on </a:t>
            </a:r>
            <a:r>
              <a:rPr lang="en-CA" altLang="en-US" sz="4800" dirty="0" err="1">
                <a:latin typeface="Arial" charset="0"/>
              </a:rPr>
              <a:t>indy</a:t>
            </a:r>
            <a:r>
              <a:rPr lang="en-CA" altLang="en-US" sz="4800" dirty="0">
                <a:latin typeface="Arial" charset="0"/>
              </a:rPr>
              <a:t> benchmark </a:t>
            </a:r>
            <a:r>
              <a:rPr lang="en-CA" altLang="en-US" sz="4800" dirty="0" smtClean="0">
                <a:latin typeface="Arial" charset="0"/>
              </a:rPr>
              <a:t>above shows </a:t>
            </a:r>
            <a:r>
              <a:rPr lang="en-CA" altLang="en-US" sz="4800" dirty="0">
                <a:latin typeface="Arial" charset="0"/>
              </a:rPr>
              <a:t>that there are about 28% of method handles are classified equivalent. Therefore, reuse of existing optimized method handle object does not only help reduce usage of heap , but also speedup program via avoid of method handle initialization. </a:t>
            </a:r>
          </a:p>
        </p:txBody>
      </p:sp>
      <p:sp>
        <p:nvSpPr>
          <p:cNvPr id="2054" name="Text Box 5"/>
          <p:cNvSpPr txBox="1">
            <a:spLocks noChangeArrowheads="1"/>
          </p:cNvSpPr>
          <p:nvPr/>
        </p:nvSpPr>
        <p:spPr bwMode="auto">
          <a:xfrm>
            <a:off x="0" y="3276600"/>
            <a:ext cx="18900775" cy="350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8028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 pos="16649700" algn="l"/>
                <a:tab pos="17373600" algn="l"/>
                <a:tab pos="18097500" algn="l"/>
                <a:tab pos="18821400" algn="l"/>
              </a:tabLst>
              <a:defRPr>
                <a:solidFill>
                  <a:schemeClr val="tx1"/>
                </a:solidFill>
                <a:latin typeface="Arial" charset="0"/>
                <a:ea typeface="Microsoft YaHei" pitchFamily="34" charset="-122"/>
              </a:defRPr>
            </a:lvl9pPr>
          </a:lstStyle>
          <a:p>
            <a:pPr algn="ctr" eaLnBrk="1"/>
            <a:endParaRPr lang="en-CA" altLang="en-US" sz="4000" b="1" dirty="0">
              <a:solidFill>
                <a:srgbClr val="000000"/>
              </a:solidFill>
            </a:endParaRPr>
          </a:p>
          <a:p>
            <a:pPr algn="ctr" eaLnBrk="1"/>
            <a:r>
              <a:rPr lang="en-CA" altLang="en-US" sz="4000" b="1" dirty="0" err="1" smtClean="0">
                <a:solidFill>
                  <a:srgbClr val="000000"/>
                </a:solidFill>
              </a:rPr>
              <a:t>Shijie</a:t>
            </a:r>
            <a:r>
              <a:rPr lang="en-CA" altLang="en-US" sz="4000" b="1" dirty="0" smtClean="0">
                <a:solidFill>
                  <a:srgbClr val="000000"/>
                </a:solidFill>
              </a:rPr>
              <a:t> Xu, David </a:t>
            </a:r>
            <a:r>
              <a:rPr lang="en-CA" altLang="en-US" sz="4000" b="1" dirty="0" err="1" smtClean="0">
                <a:solidFill>
                  <a:srgbClr val="000000"/>
                </a:solidFill>
              </a:rPr>
              <a:t>Bremner</a:t>
            </a:r>
            <a:endParaRPr lang="en-CA" altLang="en-US" sz="4000" b="1" dirty="0">
              <a:solidFill>
                <a:srgbClr val="000000"/>
              </a:solidFill>
            </a:endParaRPr>
          </a:p>
          <a:p>
            <a:pPr algn="ctr" eaLnBrk="1"/>
            <a:r>
              <a:rPr lang="en-CA" altLang="en-US" sz="3600" dirty="0">
                <a:solidFill>
                  <a:srgbClr val="000000"/>
                </a:solidFill>
              </a:rPr>
              <a:t>University of New Brunswick, IBM Canada</a:t>
            </a:r>
          </a:p>
          <a:p>
            <a:pPr algn="ctr" eaLnBrk="1"/>
            <a:r>
              <a:rPr lang="en-CA" altLang="en-US" sz="3600" dirty="0">
                <a:solidFill>
                  <a:srgbClr val="000000"/>
                </a:solidFill>
              </a:rPr>
              <a:t>Faculty of Computer Science</a:t>
            </a:r>
          </a:p>
          <a:p>
            <a:pPr algn="ctr" eaLnBrk="1"/>
            <a:r>
              <a:rPr lang="en-CA" altLang="en-US" sz="3600" dirty="0">
                <a:solidFill>
                  <a:srgbClr val="000000"/>
                </a:solidFill>
              </a:rPr>
              <a:t>Email</a:t>
            </a:r>
            <a:r>
              <a:rPr lang="en-CA" altLang="en-US" sz="3600" dirty="0" smtClean="0">
                <a:solidFill>
                  <a:srgbClr val="000000"/>
                </a:solidFill>
              </a:rPr>
              <a:t>: sx3@unb.ca</a:t>
            </a:r>
            <a:endParaRPr lang="en-CA" altLang="en-US" sz="3600" dirty="0">
              <a:solidFill>
                <a:srgbClr val="000000"/>
              </a:solidFill>
            </a:endParaRPr>
          </a:p>
        </p:txBody>
      </p:sp>
      <p:pic>
        <p:nvPicPr>
          <p:cNvPr id="205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3659763"/>
            <a:ext cx="36791900" cy="29368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9" name="Text Box 3"/>
          <p:cNvSpPr txBox="1">
            <a:spLocks noChangeArrowheads="1"/>
          </p:cNvSpPr>
          <p:nvPr/>
        </p:nvSpPr>
        <p:spPr bwMode="auto">
          <a:xfrm>
            <a:off x="1219200" y="15697200"/>
            <a:ext cx="16708438" cy="1501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8733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4478000" algn="l"/>
                <a:tab pos="15201900" algn="l"/>
                <a:tab pos="15925800" algn="l"/>
              </a:tabLst>
              <a:defRPr>
                <a:solidFill>
                  <a:schemeClr val="tx1"/>
                </a:solidFill>
                <a:latin typeface="Arial" charset="0"/>
                <a:ea typeface="Microsoft YaHei" pitchFamily="34" charset="-122"/>
              </a:defRPr>
            </a:lvl9pPr>
          </a:lstStyle>
          <a:p>
            <a:pPr algn="just" eaLnBrk="1">
              <a:lnSpc>
                <a:spcPct val="150000"/>
              </a:lnSpc>
            </a:pPr>
            <a:r>
              <a:rPr lang="en-US" altLang="en-US" sz="4800" dirty="0" smtClean="0">
                <a:solidFill>
                  <a:srgbClr val="000000"/>
                </a:solidFill>
              </a:rPr>
              <a:t>Both bootstrap </a:t>
            </a:r>
            <a:r>
              <a:rPr lang="en-US" altLang="en-US" sz="4800" dirty="0" smtClean="0">
                <a:solidFill>
                  <a:srgbClr val="000000"/>
                </a:solidFill>
              </a:rPr>
              <a:t>and method handle graph are introduced to complete </a:t>
            </a:r>
            <a:r>
              <a:rPr lang="en-US" altLang="en-US" sz="4800" dirty="0" smtClean="0">
                <a:solidFill>
                  <a:srgbClr val="000000"/>
                </a:solidFill>
              </a:rPr>
              <a:t>dynamic invocation. </a:t>
            </a:r>
            <a:r>
              <a:rPr lang="en-US" altLang="en-US" sz="4800" dirty="0" smtClean="0">
                <a:solidFill>
                  <a:srgbClr val="000000"/>
                </a:solidFill>
              </a:rPr>
              <a:t>The former is a java method which is capable of </a:t>
            </a:r>
            <a:r>
              <a:rPr lang="en-US" altLang="en-US" sz="4800" dirty="0" smtClean="0">
                <a:solidFill>
                  <a:srgbClr val="000000"/>
                </a:solidFill>
              </a:rPr>
              <a:t>linking dynamic </a:t>
            </a:r>
            <a:r>
              <a:rPr lang="en-US" altLang="en-US" sz="4800" dirty="0" smtClean="0">
                <a:solidFill>
                  <a:srgbClr val="000000"/>
                </a:solidFill>
              </a:rPr>
              <a:t>language call name to a method handle graph. MH graph provided by dynamic </a:t>
            </a:r>
            <a:r>
              <a:rPr lang="en-US" altLang="en-US" sz="4800" dirty="0" smtClean="0">
                <a:solidFill>
                  <a:srgbClr val="000000"/>
                </a:solidFill>
              </a:rPr>
              <a:t>languages, </a:t>
            </a:r>
            <a:r>
              <a:rPr lang="en-US" altLang="en-US" sz="4800" dirty="0" smtClean="0">
                <a:solidFill>
                  <a:srgbClr val="000000"/>
                </a:solidFill>
              </a:rPr>
              <a:t>on the other handle, transfers java dynamic call to dynamic languages functions </a:t>
            </a:r>
            <a:r>
              <a:rPr lang="en-US" altLang="en-US" sz="4800" dirty="0" smtClean="0">
                <a:solidFill>
                  <a:srgbClr val="000000"/>
                </a:solidFill>
              </a:rPr>
              <a:t>via </a:t>
            </a:r>
            <a:r>
              <a:rPr lang="en-US" altLang="en-US" sz="4800" dirty="0" smtClean="0">
                <a:solidFill>
                  <a:srgbClr val="000000"/>
                </a:solidFill>
              </a:rPr>
              <a:t>division and aggregation. </a:t>
            </a:r>
          </a:p>
          <a:p>
            <a:pPr algn="just" eaLnBrk="1">
              <a:lnSpc>
                <a:spcPct val="150000"/>
              </a:lnSpc>
            </a:pPr>
            <a:r>
              <a:rPr lang="en-US" altLang="en-US" sz="4800" dirty="0" smtClean="0">
                <a:solidFill>
                  <a:srgbClr val="000000"/>
                </a:solidFill>
              </a:rPr>
              <a:t>Though </a:t>
            </a:r>
            <a:r>
              <a:rPr lang="en-US" altLang="en-US" sz="4800" dirty="0" smtClean="0">
                <a:solidFill>
                  <a:srgbClr val="000000"/>
                </a:solidFill>
              </a:rPr>
              <a:t>intensive optimization have been done on method handle graph by dynamic language itself, it is independent and lacks of runtime </a:t>
            </a:r>
            <a:r>
              <a:rPr lang="en-US" altLang="en-US" sz="4800" dirty="0" smtClean="0">
                <a:solidFill>
                  <a:srgbClr val="000000"/>
                </a:solidFill>
              </a:rPr>
              <a:t>knowledge of method handle graph. </a:t>
            </a:r>
            <a:endParaRPr lang="en-US" altLang="en-US" sz="4800" dirty="0">
              <a:solidFill>
                <a:srgbClr val="000000"/>
              </a:solidFill>
            </a:endParaRPr>
          </a:p>
          <a:p>
            <a:pPr algn="just" eaLnBrk="1">
              <a:lnSpc>
                <a:spcPct val="150000"/>
              </a:lnSpc>
            </a:pPr>
            <a:r>
              <a:rPr lang="en-US" altLang="en-US" sz="4800" dirty="0" smtClean="0">
                <a:solidFill>
                  <a:srgbClr val="000000"/>
                </a:solidFill>
              </a:rPr>
              <a:t>Contrast to language, </a:t>
            </a:r>
            <a:r>
              <a:rPr lang="en-US" altLang="en-US" sz="4800" dirty="0" err="1" smtClean="0">
                <a:solidFill>
                  <a:srgbClr val="000000"/>
                </a:solidFill>
              </a:rPr>
              <a:t>jvm</a:t>
            </a:r>
            <a:r>
              <a:rPr lang="en-US" altLang="en-US" sz="4800" dirty="0">
                <a:solidFill>
                  <a:srgbClr val="000000"/>
                </a:solidFill>
              </a:rPr>
              <a:t> </a:t>
            </a:r>
            <a:r>
              <a:rPr lang="en-US" altLang="en-US" sz="4800" dirty="0" smtClean="0">
                <a:solidFill>
                  <a:srgbClr val="000000"/>
                </a:solidFill>
              </a:rPr>
              <a:t>has overview of runtime MH graph knowledge and is capable of exerting </a:t>
            </a:r>
            <a:r>
              <a:rPr lang="en-US" altLang="en-US" sz="4800" smtClean="0">
                <a:solidFill>
                  <a:srgbClr val="000000"/>
                </a:solidFill>
              </a:rPr>
              <a:t>more extensive optimization</a:t>
            </a:r>
            <a:r>
              <a:rPr lang="en-US" altLang="en-US" sz="4800" dirty="0" smtClean="0">
                <a:solidFill>
                  <a:srgbClr val="000000"/>
                </a:solidFill>
              </a:rPr>
              <a:t>. </a:t>
            </a:r>
            <a:endParaRPr lang="en-US" altLang="en-US" sz="4800" dirty="0" smtClean="0">
              <a:solidFill>
                <a:srgbClr val="000000"/>
              </a:solidFill>
            </a:endParaRPr>
          </a:p>
        </p:txBody>
      </p:sp>
      <p:graphicFrame>
        <p:nvGraphicFramePr>
          <p:cNvPr id="15" name="Chart 14"/>
          <p:cNvGraphicFramePr>
            <a:graphicFrameLocks/>
          </p:cNvGraphicFramePr>
          <p:nvPr>
            <p:extLst>
              <p:ext uri="{D42A27DB-BD31-4B8C-83A1-F6EECF244321}">
                <p14:modId xmlns:p14="http://schemas.microsoft.com/office/powerpoint/2010/main" val="2266528223"/>
              </p:ext>
            </p:extLst>
          </p:nvPr>
        </p:nvGraphicFramePr>
        <p:xfrm>
          <a:off x="19583400" y="14325600"/>
          <a:ext cx="14401800" cy="859869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ts val="288"/>
          </a:spcAft>
          <a:buClr>
            <a:srgbClr val="000000"/>
          </a:buClr>
          <a:buSzPct val="100000"/>
          <a:buFont typeface="Times New Roman" pitchFamily="18" charset="0"/>
          <a:buNone/>
          <a:tabLst/>
          <a:defRPr kumimoji="0" lang="en-GB" altLang="en-US" sz="1800" b="0" i="0" u="none" strike="noStrike" cap="none" normalizeH="0" baseline="0" smtClean="0">
            <a:ln>
              <a:noFill/>
            </a:ln>
            <a:effectLst/>
            <a:latin typeface="Arial" pitchFamily="34"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ts val="288"/>
          </a:spcAft>
          <a:buClr>
            <a:srgbClr val="000000"/>
          </a:buClr>
          <a:buSzPct val="100000"/>
          <a:buFont typeface="Times New Roman" pitchFamily="18" charset="0"/>
          <a:buNone/>
          <a:tabLst/>
          <a:defRPr kumimoji="0" lang="en-GB" altLang="en-US" sz="1800" b="0" i="0" u="none" strike="noStrike" cap="none" normalizeH="0" baseline="0" smtClean="0">
            <a:ln>
              <a:noFill/>
            </a:ln>
            <a:effectLst/>
            <a:latin typeface="Arial" pitchFamily="34" charset="0"/>
            <a:ea typeface="Microsoft YaHei"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308</Words>
  <Application>Microsoft Office PowerPoint</Application>
  <PresentationFormat>Custom</PresentationFormat>
  <Paragraphs>47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CASA</dc:creator>
  <cp:lastModifiedBy>CASA</cp:lastModifiedBy>
  <cp:revision>440</cp:revision>
  <cp:lastPrinted>1601-01-01T00:00:00Z</cp:lastPrinted>
  <dcterms:created xsi:type="dcterms:W3CDTF">2012-03-05T16:58:11Z</dcterms:created>
  <dcterms:modified xsi:type="dcterms:W3CDTF">2014-04-05T02:19:06Z</dcterms:modified>
</cp:coreProperties>
</file>